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21" autoAdjust="0"/>
  </p:normalViewPr>
  <p:slideViewPr>
    <p:cSldViewPr>
      <p:cViewPr varScale="1">
        <p:scale>
          <a:sx n="81" d="100"/>
          <a:sy n="81" d="100"/>
        </p:scale>
        <p:origin x="-16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96480-40B4-407B-A689-67FCFBDA277F}" type="datetimeFigureOut">
              <a:rPr lang="en-US" smtClean="0"/>
              <a:t>7/18/2017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35C5E-7D0C-4A08-BBF6-F0254C7BE18B}" type="slidenum">
              <a:rPr lang="en-US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454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9A699-C473-4C32-B8B5-8ED5DC6FA56C}" type="datetime1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0"/>
            <a:ext cx="91409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019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1092-3C9F-4251-A819-E4634F7BA147}" type="datetime1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77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D0C1-1A98-4FBE-8D86-392FF7A6048C}" type="datetime1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2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504" y="5718225"/>
            <a:ext cx="936104" cy="365125"/>
          </a:xfrm>
        </p:spPr>
        <p:txBody>
          <a:bodyPr/>
          <a:lstStyle/>
          <a:p>
            <a:fld id="{41EC0F56-03C4-43A9-8747-BBC2880D8F68}" type="datetime1">
              <a:rPr lang="en-US" smtClean="0"/>
              <a:t>7/18/2017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00192" y="5589240"/>
            <a:ext cx="2679576" cy="455560"/>
          </a:xfrm>
        </p:spPr>
        <p:txBody>
          <a:bodyPr/>
          <a:lstStyle>
            <a:lvl1pPr algn="r"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20578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9289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97162-95C1-4426-9115-85190CEB43DE}" type="datetime1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5768976"/>
            <a:ext cx="2709664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34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770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770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0879-6A6F-4E64-822D-9B29441DB46E}" type="datetime1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56176" y="5694711"/>
            <a:ext cx="2853680" cy="365125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b="1" dirty="0"/>
              <a:t>WHO Barcelona Course on Health Financing for </a:t>
            </a:r>
          </a:p>
          <a:p>
            <a:r>
              <a:rPr lang="en-US" b="1" dirty="0"/>
              <a:t>Universal Health Coverage in Russian language </a:t>
            </a:r>
          </a:p>
          <a:p>
            <a:r>
              <a:rPr lang="en-US" b="1" dirty="0"/>
              <a:t>24- 28 July 2017, Issyk - Kul, Kyrgyzstan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99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F5DB-81B5-442F-9FEE-38F19A63A109}" type="datetime1">
              <a:rPr lang="en-US" smtClean="0"/>
              <a:t>7/18/2017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9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CEF9-580A-4F2A-8DFB-9170D93D8C1F}" type="datetime1">
              <a:rPr lang="en-US" smtClean="0"/>
              <a:t>7/18/2017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28184" y="5661248"/>
            <a:ext cx="2709664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2831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6266-083B-4211-8A2A-57A2E4A615BE}" type="datetime1">
              <a:rPr lang="en-US" smtClean="0"/>
              <a:t>7/18/2017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56176" y="5661248"/>
            <a:ext cx="2781672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2222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A48-A960-4CBC-8C32-3FD656D427AF}" type="datetime1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5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9DD60-52AD-4F16-8B9E-34B5D34E021E}" type="datetime1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92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3845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B25CD-672B-4C9A-94D9-B798E66A9399}" type="datetime1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" y="6093296"/>
            <a:ext cx="9139844" cy="76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0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00558E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39552" y="2276872"/>
            <a:ext cx="7920880" cy="1909429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ГРУЗИЯ:</a:t>
            </a:r>
            <a:r>
              <a:rPr dirty="0"/>
              <a:t/>
            </a:r>
            <a:br>
              <a:rPr dirty="0"/>
            </a:br>
            <a:r>
              <a:rPr lang="ru-RU" dirty="0"/>
              <a:t> </a:t>
            </a:r>
            <a:r>
              <a:rPr lang="ru-RU" sz="2800" b="1" dirty="0"/>
              <a:t>ЭФФЕКТИВНОСТЬ ДЕЯТЕЛЬНОСТИ СИСТЕМЫ ЗДРАВООХРАНЕНИЯ И </a:t>
            </a:r>
            <a:r>
              <a:rPr lang="ru-RU" sz="2800" b="1" dirty="0" smtClean="0"/>
              <a:t>ДИАГНОСТИКА </a:t>
            </a:r>
            <a:r>
              <a:rPr lang="ru-RU" sz="2800" b="1" dirty="0"/>
              <a:t>ПРОБЛЕМ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ru-RU" sz="2400" b="1" dirty="0"/>
              <a:t>Имена членов команды </a:t>
            </a:r>
            <a:endParaRPr lang="ru-RU" sz="2800" dirty="0">
              <a:solidFill>
                <a:srgbClr val="0055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979712" y="4725144"/>
            <a:ext cx="6048672" cy="1224136"/>
          </a:xfrm>
        </p:spPr>
        <p:txBody>
          <a:bodyPr>
            <a:normAutofit fontScale="25000" lnSpcReduction="20000"/>
          </a:bodyPr>
          <a:lstStyle/>
          <a:p>
            <a:endParaRPr lang="en-US" sz="3700" dirty="0" smtClean="0">
              <a:solidFill>
                <a:srgbClr val="3AA9AE"/>
              </a:solidFill>
              <a:latin typeface="Arial" panose="020B0604020202020204" pitchFamily="34" charset="0"/>
            </a:endParaRPr>
          </a:p>
          <a:p>
            <a:r>
              <a:rPr lang="ru-RU" sz="3700" dirty="0" smtClean="0">
                <a:solidFill>
                  <a:srgbClr val="3AA9AE"/>
                </a:solidFill>
                <a:latin typeface="Arial" panose="020B0604020202020204" pitchFamily="34" charset="0"/>
              </a:rPr>
              <a:t>24 </a:t>
            </a:r>
            <a:r>
              <a:rPr lang="ru-RU" sz="3700" dirty="0">
                <a:solidFill>
                  <a:srgbClr val="3AA9AE"/>
                </a:solidFill>
                <a:latin typeface="Arial" panose="020B0604020202020204" pitchFamily="34" charset="0"/>
              </a:rPr>
              <a:t>июля 2017 </a:t>
            </a:r>
            <a:r>
              <a:rPr lang="ru-RU" sz="1600" dirty="0">
                <a:solidFill>
                  <a:srgbClr val="3AA9AE"/>
                </a:solidFill>
                <a:latin typeface="Arial" panose="020B0604020202020204" pitchFamily="34" charset="0"/>
              </a:rPr>
              <a:t>г</a:t>
            </a:r>
            <a:r>
              <a:rPr lang="ru-RU" sz="1600" dirty="0" smtClean="0">
                <a:solidFill>
                  <a:srgbClr val="3AA9AE"/>
                </a:solidFill>
                <a:latin typeface="Arial" panose="020B0604020202020204" pitchFamily="34" charset="0"/>
              </a:rPr>
              <a:t>.</a:t>
            </a:r>
            <a:endParaRPr lang="en-US" sz="1600" dirty="0" smtClean="0">
              <a:solidFill>
                <a:srgbClr val="3AA9AE"/>
              </a:solidFill>
              <a:latin typeface="Arial" panose="020B0604020202020204" pitchFamily="34" charset="0"/>
            </a:endParaRPr>
          </a:p>
          <a:p>
            <a:r>
              <a:rPr lang="en-US" sz="3400" b="1" dirty="0" smtClean="0"/>
              <a:t>				</a:t>
            </a:r>
            <a:r>
              <a:rPr lang="ru-RU" sz="3400" b="1" dirty="0" smtClean="0"/>
              <a:t>Заза </a:t>
            </a:r>
            <a:r>
              <a:rPr lang="en-US" sz="3400" b="1" dirty="0" smtClean="0"/>
              <a:t> </a:t>
            </a:r>
            <a:r>
              <a:rPr lang="ru-RU" sz="3400" b="1" dirty="0" smtClean="0"/>
              <a:t>Сопромадзе</a:t>
            </a:r>
            <a:endParaRPr lang="en-US" sz="3400" b="1" dirty="0" smtClean="0"/>
          </a:p>
          <a:p>
            <a:r>
              <a:rPr lang="ru-RU" sz="3400" b="1" dirty="0"/>
              <a:t>			</a:t>
            </a:r>
            <a:r>
              <a:rPr lang="en-US" sz="3400" b="1" dirty="0" smtClean="0"/>
              <a:t>	</a:t>
            </a:r>
            <a:r>
              <a:rPr lang="ru-RU" sz="3400" b="1" dirty="0" smtClean="0"/>
              <a:t>Тамаз</a:t>
            </a:r>
            <a:r>
              <a:rPr lang="en-US" sz="3400" b="1" dirty="0" smtClean="0"/>
              <a:t>  </a:t>
            </a:r>
            <a:r>
              <a:rPr lang="ru-RU" sz="3400" b="1" dirty="0" smtClean="0"/>
              <a:t>Модебадзе</a:t>
            </a:r>
            <a:r>
              <a:rPr lang="ru-RU" sz="3400" b="1" dirty="0"/>
              <a:t/>
            </a:r>
            <a:br>
              <a:rPr lang="ru-RU" sz="3400" b="1" dirty="0"/>
            </a:br>
            <a:r>
              <a:rPr lang="ru-RU" sz="3400" b="1" dirty="0"/>
              <a:t>			</a:t>
            </a:r>
            <a:r>
              <a:rPr lang="en-US" sz="3400" b="1" dirty="0" smtClean="0"/>
              <a:t>	 </a:t>
            </a:r>
            <a:r>
              <a:rPr lang="ru-RU" sz="3400" b="1" dirty="0" smtClean="0"/>
              <a:t>Ирина Джавахадзе</a:t>
            </a:r>
            <a:r>
              <a:rPr lang="ru-RU" sz="3400" b="1" dirty="0"/>
              <a:t/>
            </a:r>
            <a:br>
              <a:rPr lang="ru-RU" sz="3400" b="1" dirty="0"/>
            </a:br>
            <a:r>
              <a:rPr lang="ru-RU" sz="3400" b="1" dirty="0"/>
              <a:t>			</a:t>
            </a:r>
            <a:r>
              <a:rPr lang="en-US" sz="3400" b="1" dirty="0"/>
              <a:t> </a:t>
            </a:r>
            <a:r>
              <a:rPr lang="en-US" sz="3400" b="1" dirty="0" smtClean="0"/>
              <a:t>                        </a:t>
            </a:r>
            <a:r>
              <a:rPr lang="ru-RU" sz="3400" b="1" dirty="0" smtClean="0"/>
              <a:t>Нино </a:t>
            </a:r>
            <a:r>
              <a:rPr lang="ru-RU" sz="3400" b="1" dirty="0"/>
              <a:t>Джварелия</a:t>
            </a:r>
            <a:br>
              <a:rPr lang="ru-RU" sz="3400" b="1" dirty="0"/>
            </a:br>
            <a:r>
              <a:rPr lang="ru-RU" sz="3400" b="1" dirty="0"/>
              <a:t>				</a:t>
            </a:r>
            <a:r>
              <a:rPr lang="ru-RU" sz="3400" b="1" dirty="0" smtClean="0"/>
              <a:t>Гванца </a:t>
            </a:r>
            <a:r>
              <a:rPr lang="ru-RU" sz="3400" b="1" dirty="0"/>
              <a:t>Гасвиани  </a:t>
            </a:r>
            <a:br>
              <a:rPr lang="ru-RU" sz="3400" b="1" dirty="0"/>
            </a:br>
            <a:r>
              <a:rPr lang="ru-RU" sz="3400" b="1" dirty="0"/>
              <a:t>			</a:t>
            </a:r>
            <a:r>
              <a:rPr lang="en-US" sz="3400" b="1" dirty="0"/>
              <a:t> </a:t>
            </a:r>
            <a:r>
              <a:rPr lang="en-US" sz="3400" b="1" dirty="0" smtClean="0"/>
              <a:t>                    </a:t>
            </a:r>
            <a:r>
              <a:rPr lang="ru-RU" sz="3400" b="1" dirty="0" smtClean="0"/>
              <a:t>Иа </a:t>
            </a:r>
            <a:r>
              <a:rPr lang="ru-RU" sz="3400" b="1" dirty="0"/>
              <a:t>Камараули</a:t>
            </a:r>
            <a:r>
              <a:rPr lang="ru-RU" sz="3400" dirty="0"/>
              <a:t> </a:t>
            </a:r>
            <a:br>
              <a:rPr lang="ru-RU" sz="3400" dirty="0"/>
            </a:br>
            <a:r>
              <a:rPr lang="ru-RU" sz="3400" dirty="0" smtClean="0">
                <a:solidFill>
                  <a:srgbClr val="3AA9AE"/>
                </a:solidFill>
                <a:latin typeface="Arial" panose="020B0604020202020204" pitchFamily="34" charset="0"/>
              </a:rPr>
              <a:t> </a:t>
            </a:r>
            <a:endParaRPr lang="ru-RU" sz="3400" dirty="0">
              <a:solidFill>
                <a:srgbClr val="3AA9AE"/>
              </a:solidFill>
              <a:latin typeface="Arial" panose="020B060402020202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6FF90B1B-CB75-4583-B35D-39CD67608A17}"/>
              </a:ext>
            </a:extLst>
          </p:cNvPr>
          <p:cNvSpPr txBox="1">
            <a:spLocks/>
          </p:cNvSpPr>
          <p:nvPr/>
        </p:nvSpPr>
        <p:spPr>
          <a:xfrm>
            <a:off x="179512" y="332656"/>
            <a:ext cx="8784976" cy="1041682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5"/>
                </a:solidFill>
              </a:rPr>
              <a:t>ЛЕТНЯЯ ШКОЛА ВОЗ</a:t>
            </a:r>
            <a:endParaRPr lang="ru-RU" dirty="0">
              <a:solidFill>
                <a:schemeClr val="accent5"/>
              </a:solidFill>
            </a:endParaRPr>
          </a:p>
          <a:p>
            <a:pPr>
              <a:spcBef>
                <a:spcPts val="1200"/>
              </a:spcBef>
            </a:pPr>
            <a:r>
              <a:rPr lang="ru-RU" b="1" dirty="0">
                <a:solidFill>
                  <a:schemeClr val="accent5"/>
                </a:solidFill>
              </a:rPr>
              <a:t>Барселонский Курс по финансированию здравоохранения для всеобщего охвата услугами здравоохранения на русском языке </a:t>
            </a: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chemeClr val="accent5"/>
                </a:solidFill>
              </a:rPr>
              <a:t>24-28 июля 2017 г., Иссык-Куль, Кыргызстан</a:t>
            </a:r>
            <a:endParaRPr lang="ru-RU" sz="16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30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-22264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0558E"/>
                </a:solidFill>
                <a:latin typeface="Arial" panose="020B0604020202020204" pitchFamily="34" charset="0"/>
              </a:rPr>
              <a:t>Контекст </a:t>
            </a:r>
            <a:r>
              <a:rPr lang="ru-RU" sz="3600" dirty="0" smtClean="0">
                <a:solidFill>
                  <a:srgbClr val="00558E"/>
                </a:solidFill>
                <a:latin typeface="Arial" panose="020B0604020202020204" pitchFamily="34" charset="0"/>
              </a:rPr>
              <a:t>страны</a:t>
            </a:r>
            <a:endParaRPr lang="ru-RU" sz="3600" dirty="0">
              <a:solidFill>
                <a:srgbClr val="00558E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196752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Footer Placeholder 3">
            <a:extLst>
              <a:ext uri="{FF2B5EF4-FFF2-40B4-BE49-F238E27FC236}">
                <a16:creationId xmlns="" xmlns:a16="http://schemas.microsoft.com/office/drawing/2014/main" id="{263A108F-0ED6-4B0B-8364-F2F81DA8F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20272" y="5517232"/>
            <a:ext cx="2123728" cy="455560"/>
          </a:xfrm>
        </p:spPr>
        <p:txBody>
          <a:bodyPr/>
          <a:lstStyle/>
          <a:p>
            <a:r>
              <a:rPr lang="ru-RU" sz="800" b="1" dirty="0">
                <a:solidFill>
                  <a:schemeClr val="accent5">
                    <a:lumMod val="75000"/>
                  </a:schemeClr>
                </a:solidFill>
              </a:rPr>
              <a:t>ЛЕТНЯЯ ШКОЛА ВОЗ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Барселонский Курс по финансированию здравоохранения для 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всеобщего охвата услугами здравоохранения на русском языке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24-28 июля 2017 г., Иссык-Куль, Кыргызстан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457200" y="1196752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266700" y="1048172"/>
            <a:ext cx="861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00558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r>
              <a:rPr lang="ru-RU" sz="2800" dirty="0"/>
              <a:t>Универсальное здравоохранение - социально ориентированная политическая платформа</a:t>
            </a:r>
            <a:endParaRPr lang="en-US" sz="28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3939" y="2564904"/>
            <a:ext cx="1971184" cy="2814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66700" y="2510587"/>
            <a:ext cx="6776654" cy="40386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/>
              <a:t>Население - 3 719 </a:t>
            </a:r>
            <a:r>
              <a:rPr lang="ru-RU" sz="1800" dirty="0" smtClean="0"/>
              <a:t>300</a:t>
            </a:r>
            <a:r>
              <a:rPr lang="en-US" sz="1800" dirty="0" smtClean="0"/>
              <a:t>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800" dirty="0" smtClean="0"/>
              <a:t>В </a:t>
            </a:r>
            <a:r>
              <a:rPr lang="ru-RU" sz="1800" dirty="0"/>
              <a:t>феврале 2013 года </a:t>
            </a:r>
            <a:r>
              <a:rPr lang="ru-RU" sz="1800" dirty="0" smtClean="0"/>
              <a:t>была утвержден</a:t>
            </a:r>
            <a:r>
              <a:rPr lang="ru-RU" sz="1800" dirty="0"/>
              <a:t>а</a:t>
            </a:r>
            <a:r>
              <a:rPr lang="ru-RU" sz="1800" dirty="0" smtClean="0"/>
              <a:t> универсальная программа </a:t>
            </a:r>
            <a:r>
              <a:rPr lang="ru-RU" sz="1800" dirty="0"/>
              <a:t>здравоохранения</a:t>
            </a:r>
            <a:r>
              <a:rPr lang="ru-RU" sz="1800" dirty="0" smtClean="0"/>
              <a:t>: </a:t>
            </a:r>
            <a:endParaRPr lang="en-US" sz="1800" dirty="0"/>
          </a:p>
          <a:p>
            <a:pPr lvl="0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1800" dirty="0"/>
              <a:t>Медицинские услуги </a:t>
            </a:r>
            <a:r>
              <a:rPr lang="ru-RU" sz="1800" dirty="0" smtClean="0"/>
              <a:t>покрываются для всех граждан страны</a:t>
            </a:r>
            <a:r>
              <a:rPr lang="ka-GE" sz="1800" dirty="0" smtClean="0"/>
              <a:t>;</a:t>
            </a:r>
            <a:endParaRPr lang="ka-GE" sz="1800" b="0" dirty="0" smtClean="0"/>
          </a:p>
          <a:p>
            <a:pPr lvl="0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1800" dirty="0"/>
              <a:t>539 тысяч людей имеют частное / корпоративное </a:t>
            </a:r>
            <a:r>
              <a:rPr lang="ru-RU" sz="1800" dirty="0" smtClean="0"/>
              <a:t>страхование</a:t>
            </a:r>
            <a:r>
              <a:rPr lang="ka-GE" sz="1800" dirty="0" smtClean="0"/>
              <a:t>;</a:t>
            </a:r>
            <a:endParaRPr lang="ka-GE" sz="1800" b="0" dirty="0" smtClean="0"/>
          </a:p>
          <a:p>
            <a:pPr lvl="0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ru-RU" sz="1800" dirty="0"/>
              <a:t>Остальная часть населения </a:t>
            </a:r>
            <a:r>
              <a:rPr lang="ru-RU" sz="1800" dirty="0" smtClean="0"/>
              <a:t>имеет универсальную программу здравоохранения</a:t>
            </a:r>
            <a:r>
              <a:rPr lang="ka-GE" sz="1800" dirty="0" smtClean="0"/>
              <a:t>.</a:t>
            </a:r>
            <a:endParaRPr lang="en-US" sz="1800" b="0" dirty="0" smtClean="0"/>
          </a:p>
          <a:p>
            <a:pPr marL="0" lvl="0" indent="0">
              <a:lnSpc>
                <a:spcPct val="120000"/>
              </a:lnSpc>
              <a:spcBef>
                <a:spcPts val="600"/>
              </a:spcBef>
              <a:buNone/>
            </a:pPr>
            <a:endParaRPr lang="ka-GE" sz="1800" b="0" dirty="0"/>
          </a:p>
        </p:txBody>
      </p:sp>
    </p:spTree>
    <p:extLst>
      <p:ext uri="{BB962C8B-B14F-4D97-AF65-F5344CB8AC3E}">
        <p14:creationId xmlns:p14="http://schemas.microsoft.com/office/powerpoint/2010/main" val="2968986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7A57A6-5BB2-41A5-82C5-006F8D63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Проблема в деятельности системы </a:t>
            </a:r>
            <a:r>
              <a:rPr lang="ru-RU" dirty="0" smtClean="0"/>
              <a:t>здравоохранения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45D9B3-C31E-4D4E-8BE7-8722EE8D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algn="just">
              <a:buNone/>
            </a:pPr>
            <a:r>
              <a:rPr lang="ru-RU" sz="2400" dirty="0"/>
              <a:t>Сформулируйте проблему в деятельности системы здравоохранения, глубоко интересующую вас в рамках данного </a:t>
            </a:r>
            <a:r>
              <a:rPr lang="ru-RU" sz="2400" dirty="0" smtClean="0"/>
              <a:t>курса</a:t>
            </a:r>
            <a:r>
              <a:rPr lang="ka-GE" sz="2400" dirty="0" smtClean="0"/>
              <a:t>:</a:t>
            </a:r>
            <a:endParaRPr lang="ru-RU" sz="2400" dirty="0"/>
          </a:p>
          <a:p>
            <a:pPr marL="0" lvl="1" indent="0" algn="just">
              <a:buNone/>
            </a:pPr>
            <a:endParaRPr lang="ru-RU" sz="1800" dirty="0" smtClean="0"/>
          </a:p>
          <a:p>
            <a:pPr marL="0" lvl="1" indent="0" algn="just">
              <a:buNone/>
            </a:pPr>
            <a:r>
              <a:rPr lang="ka-GE" sz="1800" dirty="0" smtClean="0"/>
              <a:t>სახელმწიფო სახსრების ხარჯთეფექტიანი გამოყენებისთვის</a:t>
            </a:r>
            <a:r>
              <a:rPr lang="ru-RU" sz="1800" dirty="0" smtClean="0"/>
              <a:t> </a:t>
            </a:r>
            <a:r>
              <a:rPr lang="ka-GE" sz="1800" dirty="0" smtClean="0"/>
              <a:t>აქტიური შესყიდვის და ანაზღაურების თანამედროვე მექანიზმების დანერგვა</a:t>
            </a:r>
          </a:p>
          <a:p>
            <a:pPr marL="0" lvl="1" indent="0" algn="just">
              <a:buNone/>
            </a:pPr>
            <a:endParaRPr lang="ka-GE" sz="1800" dirty="0"/>
          </a:p>
          <a:p>
            <a:pPr marL="0" lvl="1" indent="0" algn="just">
              <a:buNone/>
            </a:pPr>
            <a:r>
              <a:rPr lang="ru-RU" sz="1800" dirty="0" smtClean="0"/>
              <a:t>Как внедрить активную покупку </a:t>
            </a:r>
            <a:r>
              <a:rPr lang="ru-RU" sz="1800" dirty="0"/>
              <a:t>и </a:t>
            </a:r>
            <a:r>
              <a:rPr lang="ru-RU" sz="1800" dirty="0" smtClean="0"/>
              <a:t>современный </a:t>
            </a:r>
            <a:r>
              <a:rPr lang="ru-RU" sz="1800" dirty="0"/>
              <a:t>механизм оплаты для </a:t>
            </a:r>
            <a:r>
              <a:rPr lang="ru-RU" sz="1800" dirty="0" smtClean="0"/>
              <a:t>эффективного использования Государственных средств</a:t>
            </a:r>
            <a:endParaRPr lang="ru-RU" sz="180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263A108F-0ED6-4B0B-8364-F2F81DA8F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20272" y="5461047"/>
            <a:ext cx="2123728" cy="455560"/>
          </a:xfrm>
        </p:spPr>
        <p:txBody>
          <a:bodyPr/>
          <a:lstStyle/>
          <a:p>
            <a:r>
              <a:rPr lang="ru-RU" sz="800" b="1" dirty="0">
                <a:solidFill>
                  <a:schemeClr val="accent5">
                    <a:lumMod val="75000"/>
                  </a:schemeClr>
                </a:solidFill>
              </a:rPr>
              <a:t>ЛЕТНЯЯ ШКОЛА ВОЗ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Барселонский Курс по финансированию здравоохранения для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всеобщего охвата услугами здравоохранения на русском языке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24-28 июля 2017 г., Иссык-Куль, Кыргызстан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868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7A57A6-5BB2-41A5-82C5-006F8D63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Проблема в деятельности системы </a:t>
            </a:r>
            <a:r>
              <a:rPr lang="ru-RU" dirty="0" smtClean="0"/>
              <a:t>здравоохранения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45D9B3-C31E-4D4E-8BE7-8722EE8D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a-GE" sz="1600" dirty="0"/>
              <a:t>ანაზღაურების მთავარ მეთოდებს </a:t>
            </a:r>
            <a:r>
              <a:rPr lang="ka-GE" sz="1600" dirty="0" smtClean="0"/>
              <a:t>სტაციონარული სერვისებისთვის საწოლდღის </a:t>
            </a:r>
            <a:r>
              <a:rPr lang="ka-GE" sz="1600" dirty="0"/>
              <a:t>მიხედვით დაფინანსება და სერვისების მიხედვით ანაზღაურება (</a:t>
            </a:r>
            <a:r>
              <a:rPr lang="en-US" sz="1600" dirty="0"/>
              <a:t>fee-for services</a:t>
            </a:r>
            <a:r>
              <a:rPr lang="ka-GE" sz="1600" dirty="0"/>
              <a:t>) </a:t>
            </a:r>
            <a:r>
              <a:rPr lang="ka-GE" sz="1600" dirty="0" smtClean="0"/>
              <a:t>წარმოადგენს</a:t>
            </a:r>
            <a:r>
              <a:rPr lang="ru-RU" sz="1600" dirty="0" smtClean="0"/>
              <a:t> </a:t>
            </a:r>
          </a:p>
          <a:p>
            <a:pPr marL="0" indent="0">
              <a:buNone/>
            </a:pPr>
            <a:r>
              <a:rPr lang="ru-RU" sz="1600" dirty="0" smtClean="0"/>
              <a:t>основных </a:t>
            </a:r>
            <a:r>
              <a:rPr lang="ru-RU" sz="1600" dirty="0"/>
              <a:t>методов </a:t>
            </a:r>
            <a:r>
              <a:rPr lang="ru-RU" sz="1600" dirty="0" smtClean="0"/>
              <a:t>оплаты </a:t>
            </a:r>
            <a:r>
              <a:rPr lang="ru-RU" sz="1600" dirty="0"/>
              <a:t>стационаров </a:t>
            </a:r>
            <a:r>
              <a:rPr lang="ru-RU" sz="1600" dirty="0" smtClean="0"/>
              <a:t>является посуточная оплата и </a:t>
            </a:r>
            <a:r>
              <a:rPr lang="ru-RU" sz="1600" dirty="0"/>
              <a:t>плата за </a:t>
            </a:r>
            <a:r>
              <a:rPr lang="ru-RU" sz="1600" dirty="0" smtClean="0"/>
              <a:t>услуги</a:t>
            </a:r>
            <a:endParaRPr lang="ka-GE" sz="16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1600" dirty="0" smtClean="0"/>
              <a:t>ამბულატორიული სერვისების ანაზღაურება ხორციელდება უმეტესწილად კაპიტაციის ან ხელფასის მიხედვით</a:t>
            </a:r>
            <a:endParaRPr lang="ru-RU" sz="1600" dirty="0" smtClean="0"/>
          </a:p>
          <a:p>
            <a:pPr marL="0" lvl="1" indent="0">
              <a:buNone/>
            </a:pPr>
            <a:r>
              <a:rPr lang="ru-RU" sz="1600" dirty="0"/>
              <a:t>Возмещение </a:t>
            </a:r>
            <a:r>
              <a:rPr lang="ru-RU" sz="1600" dirty="0" smtClean="0"/>
              <a:t>амбулаторных услуг </a:t>
            </a:r>
            <a:r>
              <a:rPr lang="ru-RU" sz="1600" dirty="0"/>
              <a:t>осуществляется в основном за счет заработной платы или </a:t>
            </a:r>
            <a:r>
              <a:rPr lang="ru-RU" sz="1600" dirty="0" smtClean="0"/>
              <a:t>на </a:t>
            </a:r>
            <a:r>
              <a:rPr lang="ru-RU" sz="1600" dirty="0"/>
              <a:t>душу </a:t>
            </a:r>
            <a:r>
              <a:rPr lang="ru-RU" sz="1600" dirty="0" smtClean="0"/>
              <a:t>населения</a:t>
            </a:r>
            <a:endParaRPr lang="ka-GE" sz="1600" dirty="0" smtClean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ka-GE" sz="1600" dirty="0"/>
              <a:t>არ არსებობს სტაციონარული შემთხვევების დაფინანსებისა და სტაციონარული სამედიცინო მომსახურების ფასწარმოქმნისადმი ერთიანი </a:t>
            </a:r>
            <a:r>
              <a:rPr lang="ka-GE" sz="1600" dirty="0" smtClean="0"/>
              <a:t>მიდგომა</a:t>
            </a:r>
            <a:endParaRPr lang="ru-RU" sz="16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Нет </a:t>
            </a:r>
            <a:r>
              <a:rPr lang="ru-RU" sz="1600" dirty="0"/>
              <a:t>единого подхода для финансирование </a:t>
            </a:r>
            <a:r>
              <a:rPr lang="ru-RU" sz="1600" dirty="0" smtClean="0"/>
              <a:t>стационарных </a:t>
            </a:r>
            <a:r>
              <a:rPr lang="ru-RU" sz="1600" dirty="0"/>
              <a:t>случаев и </a:t>
            </a:r>
            <a:r>
              <a:rPr lang="ru-RU" sz="1600" dirty="0" smtClean="0"/>
              <a:t>механизмов ценообразования</a:t>
            </a:r>
            <a:endParaRPr lang="ka-GE" sz="1600" dirty="0"/>
          </a:p>
          <a:p>
            <a:endParaRPr lang="ka-GE" sz="2400" dirty="0">
              <a:latin typeface="Arial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263A108F-0ED6-4B0B-8364-F2F81DA8F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90253" y="5461047"/>
            <a:ext cx="2123728" cy="455560"/>
          </a:xfrm>
        </p:spPr>
        <p:txBody>
          <a:bodyPr/>
          <a:lstStyle/>
          <a:p>
            <a:r>
              <a:rPr lang="ru-RU" sz="800" b="1" dirty="0">
                <a:solidFill>
                  <a:schemeClr val="accent5">
                    <a:lumMod val="75000"/>
                  </a:schemeClr>
                </a:solidFill>
              </a:rPr>
              <a:t>ЛЕТНЯЯ ШКОЛА ВОЗ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Барселонский Курс по финансированию здравоохранения для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всеобщего охвата услугами здравоохранения на русском языке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24-28 июля 2017 г., Иссык-Куль, Кыргызстан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665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ru-RU" dirty="0"/>
              <a:t>Диагностика (1)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579296" cy="3845023"/>
          </a:xfrm>
        </p:spPr>
        <p:txBody>
          <a:bodyPr>
            <a:noAutofit/>
          </a:bodyPr>
          <a:lstStyle/>
          <a:p>
            <a:r>
              <a:rPr lang="ka-GE" altLang="en-US" sz="1800" dirty="0">
                <a:cs typeface="Arial" charset="0"/>
              </a:rPr>
              <a:t>სახელმწიფო პროგრამებისთვის თანხების ქრონიკული </a:t>
            </a:r>
            <a:r>
              <a:rPr lang="ka-GE" altLang="en-US" sz="1800" dirty="0" smtClean="0">
                <a:cs typeface="Arial" charset="0"/>
              </a:rPr>
              <a:t>ნაკლებობაა</a:t>
            </a:r>
            <a:r>
              <a:rPr lang="en-US" altLang="en-US" sz="1800" dirty="0" smtClean="0">
                <a:cs typeface="Arial" charset="0"/>
              </a:rPr>
              <a:t> </a:t>
            </a:r>
          </a:p>
          <a:p>
            <a:r>
              <a:rPr lang="ru-RU" altLang="en-US" sz="1800" dirty="0" smtClean="0">
                <a:cs typeface="Arial" charset="0"/>
              </a:rPr>
              <a:t>Хроническая </a:t>
            </a:r>
            <a:r>
              <a:rPr lang="ru-RU" altLang="en-US" sz="1800" dirty="0">
                <a:cs typeface="Arial" charset="0"/>
              </a:rPr>
              <a:t>нехватка средств</a:t>
            </a:r>
            <a:r>
              <a:rPr lang="ru-RU" altLang="en-US" sz="1800" dirty="0"/>
              <a:t> для г</a:t>
            </a:r>
            <a:r>
              <a:rPr lang="ru-RU" altLang="en-US" sz="1800" dirty="0">
                <a:cs typeface="Arial" charset="0"/>
              </a:rPr>
              <a:t>осударственных программ </a:t>
            </a:r>
          </a:p>
          <a:p>
            <a:r>
              <a:rPr lang="ka-GE" altLang="en-US" sz="1800" dirty="0">
                <a:cs typeface="Arial" charset="0"/>
              </a:rPr>
              <a:t>არსებულ სახელმწიფო დანახარჯებსა და საჭირო ფინანსურ სახსრებს შორის სხვაობა დიდია</a:t>
            </a:r>
            <a:r>
              <a:rPr lang="ru-RU" altLang="en-US" sz="1800" dirty="0">
                <a:cs typeface="Arial" charset="0"/>
              </a:rPr>
              <a:t> </a:t>
            </a:r>
          </a:p>
          <a:p>
            <a:r>
              <a:rPr lang="ru-RU" altLang="en-US" sz="1800" dirty="0">
                <a:cs typeface="Arial" charset="0"/>
              </a:rPr>
              <a:t>Разница между существующими и требуемыми государственными расходами и финансовыми ресурсами</a:t>
            </a:r>
            <a:r>
              <a:rPr lang="ka-GE" altLang="en-US" sz="1800" dirty="0">
                <a:cs typeface="Arial" charset="0"/>
              </a:rPr>
              <a:t>,</a:t>
            </a:r>
            <a:r>
              <a:rPr lang="ru-RU" altLang="en-US" sz="1800" dirty="0">
                <a:cs typeface="Arial" charset="0"/>
              </a:rPr>
              <a:t> большая</a:t>
            </a:r>
          </a:p>
          <a:p>
            <a:r>
              <a:rPr lang="ka-GE" sz="1800" dirty="0"/>
              <a:t>პასიური შესყიდვიდან აქტიურ შესყიდვაზე გადასვლისთვის სოციალური მომსახურების საგენტოს ესაჭიროება შესაძლებლობების გაძლეირება </a:t>
            </a:r>
            <a:endParaRPr lang="en-US" sz="1800" dirty="0" smtClean="0"/>
          </a:p>
          <a:p>
            <a:r>
              <a:rPr lang="ru-RU" sz="1800" dirty="0" smtClean="0"/>
              <a:t>Агентству </a:t>
            </a:r>
            <a:r>
              <a:rPr lang="ru-RU" sz="1800" dirty="0"/>
              <a:t>социального обслуживания необходимо увеличить способность для перехода на активных закупок из пассивной покупки </a:t>
            </a:r>
          </a:p>
          <a:p>
            <a:r>
              <a:rPr lang="ka-GE" sz="1800" dirty="0"/>
              <a:t>გამოწვევას წარმოადგენს თანაგადახდის კომპლექსური პოლიტიკა</a:t>
            </a:r>
            <a:endParaRPr lang="ru-RU" sz="1800" dirty="0"/>
          </a:p>
          <a:p>
            <a:r>
              <a:rPr lang="ru-RU" altLang="en-US" sz="1800" dirty="0"/>
              <a:t>Политика комплексной сооплаты является сложной задачей.</a:t>
            </a:r>
            <a:endParaRPr lang="en-GB" altLang="en-US" sz="1800" dirty="0"/>
          </a:p>
          <a:p>
            <a:pPr algn="just"/>
            <a:endParaRPr lang="ka-GE" sz="20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E16D124F-E964-40EA-BFDC-C91137A47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90253" y="5461047"/>
            <a:ext cx="2123728" cy="455560"/>
          </a:xfrm>
        </p:spPr>
        <p:txBody>
          <a:bodyPr/>
          <a:lstStyle/>
          <a:p>
            <a:r>
              <a:rPr lang="ru-RU" sz="800" b="1" dirty="0">
                <a:solidFill>
                  <a:schemeClr val="accent5">
                    <a:lumMod val="75000"/>
                  </a:schemeClr>
                </a:solidFill>
              </a:rPr>
              <a:t>ЛЕТНЯЯ ШКОЛА ВОЗ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Барселонский Курс по финансированию здравоохранения для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всеобщего охвата услугами здравоохранения на русском языке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24-28 июля 2017 г., Иссык-Куль, Кыргызстан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926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Диагностика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ka-GE" sz="1600" dirty="0" smtClean="0"/>
              <a:t>პროვაიდერების პჯდ დონეზე პაციენტების </a:t>
            </a:r>
            <a:r>
              <a:rPr lang="ka-GE" sz="1600" dirty="0"/>
              <a:t>მართვის დაბალი მოტივაცია </a:t>
            </a:r>
            <a:endParaRPr lang="ka-GE" sz="1600" dirty="0" smtClean="0"/>
          </a:p>
          <a:p>
            <a:pPr algn="just"/>
            <a:r>
              <a:rPr lang="ru-RU" sz="1600" dirty="0" smtClean="0"/>
              <a:t>Низкий уровень </a:t>
            </a:r>
            <a:r>
              <a:rPr lang="ru-RU" sz="1600" dirty="0"/>
              <a:t>мотивации </a:t>
            </a:r>
            <a:r>
              <a:rPr lang="ru-RU" sz="1600" dirty="0" smtClean="0"/>
              <a:t>основных поставщиков </a:t>
            </a:r>
            <a:r>
              <a:rPr lang="ru-RU" sz="1600" dirty="0"/>
              <a:t>медицинских </a:t>
            </a:r>
            <a:r>
              <a:rPr lang="ru-RU" sz="1600" dirty="0" smtClean="0"/>
              <a:t>услуг</a:t>
            </a:r>
            <a:r>
              <a:rPr lang="ka-GE" sz="1600" dirty="0" smtClean="0"/>
              <a:t>;</a:t>
            </a:r>
            <a:r>
              <a:rPr lang="ru-RU" sz="1600" dirty="0" smtClean="0"/>
              <a:t> </a:t>
            </a:r>
            <a:endParaRPr lang="ru-RU" sz="1600" dirty="0"/>
          </a:p>
          <a:p>
            <a:pPr algn="just"/>
            <a:r>
              <a:rPr lang="ka-GE" sz="1600" dirty="0" smtClean="0"/>
              <a:t>მაღალია საწოლზე დაყოვნება იმ სერვისებისთვის, სადაც ხდება საწოლდღეების მიხედვით ანაზღაურება</a:t>
            </a:r>
            <a:endParaRPr lang="ru-RU" sz="1600" dirty="0" smtClean="0"/>
          </a:p>
          <a:p>
            <a:pPr algn="just"/>
            <a:r>
              <a:rPr lang="ru-RU" sz="1600" dirty="0"/>
              <a:t>Высокая продолжительность </a:t>
            </a:r>
            <a:r>
              <a:rPr lang="ru-RU" sz="1600" dirty="0" smtClean="0"/>
              <a:t>госпитализации, </a:t>
            </a:r>
            <a:r>
              <a:rPr lang="ru-RU" sz="1600" dirty="0"/>
              <a:t>где </a:t>
            </a:r>
            <a:r>
              <a:rPr lang="ru-RU" sz="1600" dirty="0" smtClean="0"/>
              <a:t>финансируетсья койко-день</a:t>
            </a:r>
            <a:r>
              <a:rPr lang="ka-GE" sz="1600" dirty="0" smtClean="0"/>
              <a:t>;</a:t>
            </a:r>
            <a:endParaRPr lang="ru-RU" sz="1600" dirty="0"/>
          </a:p>
          <a:p>
            <a:pPr algn="just"/>
            <a:r>
              <a:rPr lang="ka-GE" sz="1600" dirty="0" smtClean="0"/>
              <a:t>ჰოსპიტალურ სექტორში ადგილი აქვს სერვისების ჭარბ მოხმარებას </a:t>
            </a:r>
            <a:r>
              <a:rPr lang="en-US" sz="1600" dirty="0"/>
              <a:t>fee-for </a:t>
            </a:r>
            <a:r>
              <a:rPr lang="en-US" sz="1600" dirty="0" smtClean="0"/>
              <a:t>services</a:t>
            </a:r>
            <a:r>
              <a:rPr lang="ka-GE" sz="1600" dirty="0" smtClean="0"/>
              <a:t>-ის გამო</a:t>
            </a:r>
            <a:endParaRPr lang="ru-RU" sz="1600" dirty="0" smtClean="0"/>
          </a:p>
          <a:p>
            <a:pPr algn="just"/>
            <a:r>
              <a:rPr lang="ru-RU" sz="1600" dirty="0" smtClean="0"/>
              <a:t>В госпитализацонном секторе </a:t>
            </a:r>
            <a:r>
              <a:rPr lang="ru-RU" sz="1600" dirty="0"/>
              <a:t>есть </a:t>
            </a:r>
            <a:r>
              <a:rPr lang="ru-RU" sz="1600" dirty="0" smtClean="0"/>
              <a:t>избыточное </a:t>
            </a:r>
            <a:r>
              <a:rPr lang="ru-RU" sz="1600" dirty="0"/>
              <a:t>потребление услуг (</a:t>
            </a:r>
            <a:r>
              <a:rPr lang="ru-RU" sz="1600" dirty="0" smtClean="0"/>
              <a:t>причина - </a:t>
            </a:r>
            <a:r>
              <a:rPr lang="en-US" sz="1600" dirty="0" smtClean="0"/>
              <a:t>fee-for services</a:t>
            </a:r>
            <a:r>
              <a:rPr lang="ru-RU" sz="1600" dirty="0" smtClean="0"/>
              <a:t>)</a:t>
            </a:r>
            <a:r>
              <a:rPr lang="ka-GE" sz="1600" dirty="0" smtClean="0"/>
              <a:t>;</a:t>
            </a:r>
            <a:endParaRPr lang="ru-RU" sz="1600" dirty="0"/>
          </a:p>
          <a:p>
            <a:pPr algn="just"/>
            <a:r>
              <a:rPr lang="ka-GE" sz="1600" dirty="0" smtClean="0">
                <a:latin typeface="Arial" charset="0"/>
              </a:rPr>
              <a:t>პროვაიდერები არ არიან დაინტერესებული მომსახურების ხარისხის გაზრდით</a:t>
            </a:r>
            <a:endParaRPr lang="ru-RU" sz="1600" dirty="0" smtClean="0">
              <a:latin typeface="Arial" charset="0"/>
            </a:endParaRPr>
          </a:p>
          <a:p>
            <a:pPr algn="just"/>
            <a:r>
              <a:rPr lang="ru-RU" sz="1600" dirty="0">
                <a:latin typeface="Arial" charset="0"/>
              </a:rPr>
              <a:t>Провайдеры не заинтересованы в повышении качества </a:t>
            </a:r>
            <a:r>
              <a:rPr lang="ru-RU" sz="1600" dirty="0" smtClean="0">
                <a:latin typeface="Arial" charset="0"/>
              </a:rPr>
              <a:t>услуг</a:t>
            </a:r>
            <a:r>
              <a:rPr lang="ka-GE" sz="1600" dirty="0" smtClean="0">
                <a:latin typeface="Arial" charset="0"/>
              </a:rPr>
              <a:t>;</a:t>
            </a:r>
            <a:endParaRPr lang="en-US" sz="1600" dirty="0">
              <a:latin typeface="Arial" charset="0"/>
            </a:endParaRPr>
          </a:p>
          <a:p>
            <a:pPr algn="just"/>
            <a:r>
              <a:rPr lang="ka-GE" sz="1600" dirty="0" smtClean="0"/>
              <a:t>პაციენტებისთვის </a:t>
            </a:r>
            <a:r>
              <a:rPr lang="ka-GE" sz="1600" dirty="0"/>
              <a:t>საავადმყოფოები იოლად ხელმისაწვდომია სერვისების ფართო სპექტრით </a:t>
            </a:r>
            <a:endParaRPr lang="ru-RU" sz="1600" dirty="0" smtClean="0"/>
          </a:p>
          <a:p>
            <a:pPr algn="just"/>
            <a:r>
              <a:rPr lang="ru-RU" sz="1600" dirty="0"/>
              <a:t>Для пациентов </a:t>
            </a:r>
            <a:r>
              <a:rPr lang="ru-RU" sz="1600" dirty="0" smtClean="0"/>
              <a:t>больницы </a:t>
            </a:r>
            <a:r>
              <a:rPr lang="ru-RU" sz="1600" dirty="0"/>
              <a:t>с широким спектром </a:t>
            </a:r>
            <a:r>
              <a:rPr lang="ru-RU" sz="1600" dirty="0" smtClean="0"/>
              <a:t>услуг</a:t>
            </a:r>
            <a:r>
              <a:rPr lang="ka-GE" sz="1600" dirty="0" smtClean="0"/>
              <a:t>,</a:t>
            </a:r>
            <a:r>
              <a:rPr lang="ru-RU" sz="1600" dirty="0" smtClean="0"/>
              <a:t> легко доступные</a:t>
            </a:r>
            <a:r>
              <a:rPr lang="ka-GE" sz="1600" dirty="0" smtClean="0"/>
              <a:t>.</a:t>
            </a:r>
            <a:endParaRPr lang="en-US" sz="160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2137707C-4BAB-4A0E-9623-839A85ACD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90253" y="5461047"/>
            <a:ext cx="2123728" cy="455560"/>
          </a:xfrm>
        </p:spPr>
        <p:txBody>
          <a:bodyPr/>
          <a:lstStyle/>
          <a:p>
            <a:r>
              <a:rPr lang="ru-RU" sz="800" b="1" dirty="0">
                <a:solidFill>
                  <a:schemeClr val="accent5">
                    <a:lumMod val="75000"/>
                  </a:schemeClr>
                </a:solidFill>
              </a:rPr>
              <a:t>ЛЕТНЯЯ ШКОЛА ВОЗ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Барселонский Курс по финансированию здравоохранения для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всеобщего охвата услугами здравоохранения на русском языке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24-28 июля 2017 г., Иссык-Куль, Кыргызстан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765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Основной интерес нашей группы в данном курсе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0">
              <a:buNone/>
            </a:pPr>
            <a:r>
              <a:rPr lang="ka-GE" dirty="0"/>
              <a:t>აქტიური შესყიდვის მექანიზმების </a:t>
            </a:r>
            <a:r>
              <a:rPr lang="ka-GE" dirty="0" smtClean="0"/>
              <a:t>გაძლიერება</a:t>
            </a:r>
            <a:endParaRPr lang="ru-RU" dirty="0" smtClean="0"/>
          </a:p>
          <a:p>
            <a:pPr marL="0" lvl="1" indent="0">
              <a:buNone/>
            </a:pPr>
            <a:r>
              <a:rPr lang="ru-RU" dirty="0" smtClean="0"/>
              <a:t>Укрепление механизмов активной покупки</a:t>
            </a:r>
            <a:r>
              <a:rPr lang="ka-GE" dirty="0" smtClean="0"/>
              <a:t>;</a:t>
            </a:r>
            <a:r>
              <a:rPr lang="ru-RU" dirty="0" smtClean="0"/>
              <a:t> </a:t>
            </a:r>
          </a:p>
          <a:p>
            <a:pPr marL="0" lvl="1" indent="0">
              <a:buNone/>
            </a:pPr>
            <a:r>
              <a:rPr lang="ka-GE" dirty="0" smtClean="0"/>
              <a:t>შესყიდვების </a:t>
            </a:r>
            <a:r>
              <a:rPr lang="ka-GE" dirty="0"/>
              <a:t>და ხარჯების შეკავების ახალი მექანიზმების </a:t>
            </a:r>
            <a:r>
              <a:rPr lang="ka-GE" dirty="0" smtClean="0"/>
              <a:t>დანერგვა</a:t>
            </a:r>
            <a:endParaRPr lang="ru-RU" dirty="0" smtClean="0"/>
          </a:p>
          <a:p>
            <a:pPr marL="0" lvl="1" indent="0">
              <a:buNone/>
            </a:pPr>
            <a:r>
              <a:rPr lang="ru-RU" dirty="0" smtClean="0"/>
              <a:t>Введение </a:t>
            </a:r>
            <a:r>
              <a:rPr lang="ru-RU" dirty="0"/>
              <a:t>новых </a:t>
            </a:r>
            <a:r>
              <a:rPr lang="ru-RU" dirty="0" smtClean="0"/>
              <a:t>механизмов для закупки </a:t>
            </a:r>
            <a:r>
              <a:rPr lang="ru-RU" dirty="0"/>
              <a:t>и </a:t>
            </a:r>
            <a:r>
              <a:rPr lang="ru-RU" dirty="0" smtClean="0"/>
              <a:t>сдерживание затрат</a:t>
            </a:r>
            <a:r>
              <a:rPr lang="ka-GE" dirty="0" smtClean="0"/>
              <a:t>;</a:t>
            </a:r>
            <a:endParaRPr lang="ru-RU" dirty="0" smtClean="0"/>
          </a:p>
          <a:p>
            <a:pPr marL="0" lvl="1" indent="0">
              <a:buNone/>
            </a:pPr>
            <a:r>
              <a:rPr lang="ka-GE" dirty="0" smtClean="0"/>
              <a:t>სელექტიური კონტრაქტირების გამოყენება</a:t>
            </a:r>
          </a:p>
          <a:p>
            <a:pPr marL="0" lvl="1" indent="0">
              <a:buNone/>
            </a:pPr>
            <a:r>
              <a:rPr lang="ru-RU" dirty="0"/>
              <a:t>Использование селективных контрактов</a:t>
            </a:r>
            <a:endParaRPr lang="ka-GE" dirty="0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5265A27B-32DA-44CD-8734-9BC8DE40C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90253" y="5461047"/>
            <a:ext cx="2123728" cy="455560"/>
          </a:xfrm>
        </p:spPr>
        <p:txBody>
          <a:bodyPr/>
          <a:lstStyle/>
          <a:p>
            <a:r>
              <a:rPr lang="ru-RU" sz="800" b="1" dirty="0">
                <a:solidFill>
                  <a:schemeClr val="accent5">
                    <a:lumMod val="75000"/>
                  </a:schemeClr>
                </a:solidFill>
              </a:rPr>
              <a:t>ЛЕТНЯЯ ШКОЛА ВОЗ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Барселонский Курс по финансированию здравоохранения для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всеобщего охвата услугами здравоохранения на русском языке </a:t>
            </a:r>
          </a:p>
          <a:p>
            <a:r>
              <a:rPr lang="ru-RU" sz="700" b="1" dirty="0">
                <a:solidFill>
                  <a:schemeClr val="accent5">
                    <a:lumMod val="75000"/>
                  </a:schemeClr>
                </a:solidFill>
              </a:rPr>
              <a:t>24-28 июля 2017 г., Иссык-Куль, Кыргызстан</a:t>
            </a:r>
            <a:endParaRPr lang="ru-RU" sz="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170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551</Words>
  <Application>Microsoft Office PowerPoint</Application>
  <PresentationFormat>On-screen Show (4:3)</PresentationFormat>
  <Paragraphs>80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ГРУЗИЯ:  ЭФФЕКТИВНОСТЬ ДЕЯТЕЛЬНОСТИ СИСТЕМЫ ЗДРАВООХРАНЕНИЯ И ДИАГНОСТИКА ПРОБЛЕМ  Имена членов команды </vt:lpstr>
      <vt:lpstr>Контекст страны</vt:lpstr>
      <vt:lpstr>Проблема в деятельности системы здравоохранения</vt:lpstr>
      <vt:lpstr>Проблема в деятельности системы здравоохранения</vt:lpstr>
      <vt:lpstr>Диагностика (1) </vt:lpstr>
      <vt:lpstr>Диагностика </vt:lpstr>
      <vt:lpstr>Основной интерес нашей группы в данном курсе</vt:lpstr>
    </vt:vector>
  </TitlesOfParts>
  <Company>WHO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BARRETT, David Alexander</dc:creator>
  <cp:lastModifiedBy>Ia Kamarauli</cp:lastModifiedBy>
  <cp:revision>51</cp:revision>
  <dcterms:created xsi:type="dcterms:W3CDTF">2016-07-06T13:14:59Z</dcterms:created>
  <dcterms:modified xsi:type="dcterms:W3CDTF">2017-07-18T11:31:27Z</dcterms:modified>
</cp:coreProperties>
</file>